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8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1F78A6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2EC4B6">
              <a:alpha val="3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286000" y="1097280"/>
            <a:ext cx="4572000" cy="11887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200400" y="2560320"/>
            <a:ext cx="2743200" cy="0"/>
          </a:xfrm>
          <a:prstGeom prst="line">
            <a:avLst/>
          </a:prstGeom>
          <a:noFill/>
          <a:ln w="25400">
            <a:solidFill>
              <a:srgbClr val="2EC4B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28346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spc="12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BOOK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457200" y="3566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de Identidade Visual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8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TOM DE VOZ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comunicação da marca deve ser profissional, acessível e orientada a resultados. Falamos com advogados e escritórios de advocacia que buscam eficiência e inovação.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8229600" cy="822960"/>
          </a:xfrm>
          <a:prstGeom prst="rect">
            <a:avLst/>
          </a:prstGeom>
          <a:solidFill>
            <a:srgbClr val="1F78A6">
              <a:alpha val="4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1488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Profissional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Linguagem técnica quando necessário, mas sempre clara e direta. Evitamos jargões desnecessários.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0" y="2194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BB6A"/>
                </a:solidFill>
              </a:rPr>
              <a:t>Dizemos: 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"Automatize seus atendimentos"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029200" y="25603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5350"/>
                </a:solidFill>
              </a:rPr>
              <a:t>Evitamos: </a:t>
            </a:r>
            <a:pPr indent="0" marL="0">
              <a:buNone/>
            </a:pPr>
            <a:r>
              <a:rPr lang="en-US" sz="900" dirty="0">
                <a:solidFill>
                  <a:srgbClr val="DCF2F7"/>
                </a:solidFill>
              </a:rPr>
              <a:t>"Nossa IA de última geração..."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3108960"/>
            <a:ext cx="8229600" cy="822960"/>
          </a:xfrm>
          <a:prstGeom prst="rect">
            <a:avLst/>
          </a:prstGeom>
          <a:solidFill>
            <a:srgbClr val="1F78A6">
              <a:alpha val="4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154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Confiável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34290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Transmitimos segurança e expertise. Dados e resultados são nossos principais argumentos.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029200" y="3200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BB6A"/>
                </a:solidFill>
              </a:rPr>
              <a:t>Dizemos: 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"800 mil+ interações processadas"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5350"/>
                </a:solidFill>
              </a:rPr>
              <a:t>Evitamos: </a:t>
            </a:r>
            <a:pPr indent="0" marL="0">
              <a:buNone/>
            </a:pPr>
            <a:r>
              <a:rPr lang="en-US" sz="900" dirty="0">
                <a:solidFill>
                  <a:srgbClr val="DCF2F7"/>
                </a:solidFill>
              </a:rPr>
              <a:t>"Somos os melhores do mercado"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4114800"/>
            <a:ext cx="8229600" cy="822960"/>
          </a:xfrm>
          <a:prstGeom prst="rect">
            <a:avLst/>
          </a:prstGeom>
          <a:solidFill>
            <a:srgbClr val="1F78A6">
              <a:alpha val="4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4160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4434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Tecnologia a serviço das pessoas. Não substituímos o advogado, potencializamos seu trabalho.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206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BB6A"/>
                </a:solidFill>
              </a:rPr>
              <a:t>Dizemos: 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"Libere tempo para o que importa"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029200" y="4572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5350"/>
                </a:solidFill>
              </a:rPr>
              <a:t>Evitamos: </a:t>
            </a:r>
            <a:pPr indent="0" marL="0">
              <a:buNone/>
            </a:pPr>
            <a:r>
              <a:rPr lang="en-US" sz="900" dirty="0">
                <a:solidFill>
                  <a:srgbClr val="DCF2F7"/>
                </a:solidFill>
              </a:rPr>
              <a:t>"Substitua o atendimento humano"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APLICAÇÕES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Exemplos de como a marca deve ser aplicada nas diferentes plataformas e materiais de comunicação.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1828800" cy="228600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51560" y="1920240"/>
            <a:ext cx="640080" cy="640080"/>
          </a:xfrm>
          <a:prstGeom prst="ellipse">
            <a:avLst/>
          </a:prstGeom>
          <a:solidFill>
            <a:srgbClr val="E1306C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205740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57200" y="27432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3017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F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@briefing.juridico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57200" y="3383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Posts, stories, reels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2560320" y="1737360"/>
            <a:ext cx="1828800" cy="228600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154680" y="1920240"/>
            <a:ext cx="640080" cy="640080"/>
          </a:xfrm>
          <a:prstGeom prst="ellipse">
            <a:avLst/>
          </a:prstGeom>
          <a:solidFill>
            <a:srgbClr val="FF0000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40" y="205740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560320" y="27432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2560320" y="3017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F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 Sistemas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2560320" y="3383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Tutoriais e cases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4663440" y="1737360"/>
            <a:ext cx="1828800" cy="228600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257800" y="1920240"/>
            <a:ext cx="640080" cy="640080"/>
          </a:xfrm>
          <a:prstGeom prst="ellipse">
            <a:avLst/>
          </a:prstGeom>
          <a:solidFill>
            <a:srgbClr val="25D366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205740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663440" y="27432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4663440" y="3017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F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IA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4663440" y="3383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Briefing automático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6766560" y="1737360"/>
            <a:ext cx="1828800" cy="228600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7360920" y="1920240"/>
            <a:ext cx="640080" cy="640080"/>
          </a:xfrm>
          <a:prstGeom prst="ellipse">
            <a:avLst/>
          </a:prstGeom>
          <a:solidFill>
            <a:srgbClr val="0A66C2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8080" y="2057400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766560" y="27432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6766560" y="3017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F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 Sistemas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6766560" y="3383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Conteúdo B2B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457200" y="4206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APLICAÇÕES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E-mail Marketing   |   Cartões de Visita   |   Assinatura de E-mail   |   Materiais Impressos   |   Site e Landing Pages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8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2743200" cy="2743200"/>
          </a:xfrm>
          <a:prstGeom prst="ellipse">
            <a:avLst/>
          </a:prstGeom>
          <a:solidFill>
            <a:srgbClr val="1F78A6">
              <a:alpha val="3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3200400"/>
            <a:ext cx="2286000" cy="2286000"/>
          </a:xfrm>
          <a:prstGeom prst="ellipse">
            <a:avLst/>
          </a:prstGeom>
          <a:solidFill>
            <a:srgbClr val="2EC4B6">
              <a:alpha val="3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286000" y="731520"/>
            <a:ext cx="4572000" cy="11887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931920" y="20116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828800" y="228600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CONTATO</a:t>
            </a:r>
            <a:endParaRPr lang="en-US" sz="28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080" y="306324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383280" y="3017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briefingjuridico.riasistemas.com.br</a:t>
            </a:r>
            <a:endParaRPr lang="en-US" sz="12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0" y="3520440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383280" y="34747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ti@riasistemas.com.br</a:t>
            </a:r>
            <a:endParaRPr lang="en-US" sz="1200" dirty="0"/>
          </a:p>
        </p:txBody>
      </p:sp>
      <p:pic>
        <p:nvPicPr>
          <p:cNvPr id="1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080" y="3977640"/>
            <a:ext cx="274320" cy="27432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3383280" y="39319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@briefing.juridico</a:t>
            </a:r>
            <a:endParaRPr lang="en-US" sz="1200" dirty="0"/>
          </a:p>
        </p:txBody>
      </p:sp>
      <p:sp>
        <p:nvSpPr>
          <p:cNvPr id="13" name="Text 7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RIA Sistemas. Todos os direitos reservados.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B486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188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Sobre a Marca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Missão e Valores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9202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Logotipo Principal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Variações do Logo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651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Paleta de Cores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0175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Tipografia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3832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Uso Correto do Logo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7490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Tom de Voz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41148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Aplicações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4805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Contato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0" y="2743200"/>
            <a:ext cx="2011680" cy="2011680"/>
          </a:xfrm>
          <a:prstGeom prst="ellipse">
            <a:avLst/>
          </a:prstGeom>
          <a:solidFill>
            <a:srgbClr val="0B4867">
              <a:alpha val="10000"/>
            </a:srgbClr>
          </a:solidFill>
          <a:ln w="19050">
            <a:solidFill>
              <a:srgbClr val="1F78A6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0B486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SOBRE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MARCA</a:t>
            </a:r>
            <a:endParaRPr lang="en-US" sz="3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" y="2286000"/>
            <a:ext cx="2743200" cy="731520"/>
          </a:xfrm>
          <a:prstGeom prst="rect">
            <a:avLst/>
          </a:prstGeom>
        </p:spPr>
      </p:pic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731520" y="3200400"/>
            <a:ext cx="1097280" cy="1371600"/>
          </a:xfrm>
          <a:prstGeom prst="ellipse">
            <a:avLst/>
          </a:prstGeom>
        </p:spPr>
      </p:pic>
      <p:sp>
        <p:nvSpPr>
          <p:cNvPr id="7" name="Text 3"/>
          <p:cNvSpPr/>
          <p:nvPr/>
        </p:nvSpPr>
        <p:spPr>
          <a:xfrm>
            <a:off x="1920240" y="347472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Reinaldo Oliveira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CEO</a:t>
            </a:r>
            <a:endParaRPr lang="en-US" sz="1000" dirty="0"/>
          </a:p>
        </p:txBody>
      </p:sp>
      <p:sp>
        <p:nvSpPr>
          <p:cNvPr id="8" name="Text 4"/>
          <p:cNvSpPr/>
          <p:nvPr/>
        </p:nvSpPr>
        <p:spPr>
          <a:xfrm>
            <a:off x="4297680" y="457200"/>
            <a:ext cx="4389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Briefing Jurídico, desenvolvido pela RIA Sistemas, é uma plataforma de inteligência artificial que automatiza e humaniza a jornada advogado-cliente.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4297680" y="1645920"/>
            <a:ext cx="4389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Integrada ao WhatsApp, a IA realiza atendimento automático 24/7, coletando informações do cliente através de um diálogo inteligente de 8 a 12 perguntas, gerando briefings estruturados, petições e contratos em segundos.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4297680" y="3017520"/>
            <a:ext cx="1371600" cy="164592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4297680" y="320040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800mil+</a:t>
            </a:r>
            <a:endParaRPr lang="en-US" sz="2200" dirty="0"/>
          </a:p>
        </p:txBody>
      </p:sp>
      <p:sp>
        <p:nvSpPr>
          <p:cNvPr id="12" name="Text 8"/>
          <p:cNvSpPr/>
          <p:nvPr/>
        </p:nvSpPr>
        <p:spPr>
          <a:xfrm>
            <a:off x="4297680" y="38404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Interações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Processadas</a:t>
            </a:r>
            <a:endParaRPr lang="en-US" sz="900" dirty="0"/>
          </a:p>
        </p:txBody>
      </p:sp>
      <p:sp>
        <p:nvSpPr>
          <p:cNvPr id="13" name="Shape 9"/>
          <p:cNvSpPr/>
          <p:nvPr/>
        </p:nvSpPr>
        <p:spPr>
          <a:xfrm>
            <a:off x="5852160" y="3017520"/>
            <a:ext cx="1371600" cy="164592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5852160" y="320040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24/7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5852160" y="38404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Disponibilidade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7406640" y="3017520"/>
            <a:ext cx="1371600" cy="164592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7406640" y="320040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18" name="Text 14"/>
          <p:cNvSpPr/>
          <p:nvPr/>
        </p:nvSpPr>
        <p:spPr>
          <a:xfrm>
            <a:off x="7406640" y="38404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Profissionais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Equipe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48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MISSÃO E VALORES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8229600" cy="1097280"/>
          </a:xfrm>
          <a:prstGeom prst="rect">
            <a:avLst/>
          </a:prstGeom>
          <a:solidFill>
            <a:srgbClr val="1F78A6">
              <a:alpha val="5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55448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C4B6"/>
                </a:solidFill>
              </a:rPr>
              <a:t>MISSÃO
</a:t>
            </a:r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"Humanizar e escalar a jornada advogado–cliente com IA."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2926080"/>
            <a:ext cx="502920" cy="502920"/>
          </a:xfrm>
          <a:prstGeom prst="ellipse">
            <a:avLst/>
          </a:prstGeom>
          <a:solidFill>
            <a:srgbClr val="2EC4B6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01752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9728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Inovação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97280" y="31546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Tecnologia de ponta para transformar o mercado jurídico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54880" y="2926080"/>
            <a:ext cx="502920" cy="502920"/>
          </a:xfrm>
          <a:prstGeom prst="ellipse">
            <a:avLst/>
          </a:prstGeom>
          <a:solidFill>
            <a:srgbClr val="2EC4B6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30175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9496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Segurança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394960" y="31546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LGPD compliant, dados protegidos com as melhores práticas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457200" y="3977640"/>
            <a:ext cx="502920" cy="502920"/>
          </a:xfrm>
          <a:prstGeom prst="ellipse">
            <a:avLst/>
          </a:prstGeom>
          <a:solidFill>
            <a:srgbClr val="2EC4B6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4069080"/>
            <a:ext cx="320040" cy="3200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97280" y="39319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Agilidade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1097280" y="42062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Automatização inteligente para ganho de tempo e eficiência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4754880" y="3977640"/>
            <a:ext cx="502920" cy="502920"/>
          </a:xfrm>
          <a:prstGeom prst="ellipse">
            <a:avLst/>
          </a:prstGeom>
          <a:solidFill>
            <a:srgbClr val="2EC4B6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4069080"/>
            <a:ext cx="320040" cy="32004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394960" y="39319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Humanização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5394960" y="42062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que aproxima advogado e cliente, nunca os distancia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LOGOTIPO PRINCIPAL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logotipo do Briefing Jurídico é composto pelo ícone (lâmpada com circuitos) e pelo logotipo textual. Ambos devem ser utilizados juntos sempre que possível.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920240"/>
            <a:ext cx="3840480" cy="2560320"/>
          </a:xfrm>
          <a:prstGeom prst="rect">
            <a:avLst/>
          </a:prstGeom>
          <a:solidFill>
            <a:srgbClr val="0B4867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822960" y="2560320"/>
            <a:ext cx="3108960" cy="8229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40233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Versão Branca — Fundo Escuro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4846320" y="1920240"/>
            <a:ext cx="3840480" cy="2560320"/>
          </a:xfrm>
          <a:prstGeom prst="rect">
            <a:avLst/>
          </a:prstGeom>
          <a:solidFill>
            <a:srgbClr val="F6F6F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46320" y="256032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Versão em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Azul Escuro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4846320" y="40233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Versão Colorida — Fundo Claro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VARIAÇÕES DO LOGO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931920" cy="1371600"/>
          </a:xfrm>
          <a:prstGeom prst="rect">
            <a:avLst/>
          </a:prstGeom>
          <a:solidFill>
            <a:srgbClr val="0B4867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822960" y="1645920"/>
            <a:ext cx="3200400" cy="8229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7432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Primário — Fundo Azul Escuro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4754880" y="1371600"/>
            <a:ext cx="3931920" cy="1371600"/>
          </a:xfrm>
          <a:prstGeom prst="rect">
            <a:avLst/>
          </a:prstGeom>
          <a:solidFill>
            <a:srgbClr val="1F78A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5120640" y="1645920"/>
            <a:ext cx="3200400" cy="8229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754880" y="27432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Secundário — Fundo Azul Médio</a:t>
            </a:r>
            <a:endParaRPr lang="en-US" sz="900" dirty="0"/>
          </a:p>
        </p:txBody>
      </p:sp>
      <p:sp>
        <p:nvSpPr>
          <p:cNvPr id="11" name="Shape 7"/>
          <p:cNvSpPr/>
          <p:nvPr/>
        </p:nvSpPr>
        <p:spPr>
          <a:xfrm>
            <a:off x="457200" y="3200400"/>
            <a:ext cx="3931920" cy="1371600"/>
          </a:xfrm>
          <a:prstGeom prst="rect">
            <a:avLst/>
          </a:prstGeom>
          <a:solidFill>
            <a:srgbClr val="333333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822960" y="3474720"/>
            <a:ext cx="3200400" cy="8229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57200" y="45720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Monocromático — Fundo Escuro</a:t>
            </a:r>
            <a:endParaRPr lang="en-US" sz="900" dirty="0"/>
          </a:p>
        </p:txBody>
      </p:sp>
      <p:sp>
        <p:nvSpPr>
          <p:cNvPr id="14" name="Shape 9"/>
          <p:cNvSpPr/>
          <p:nvPr/>
        </p:nvSpPr>
        <p:spPr>
          <a:xfrm>
            <a:off x="4754880" y="320040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0"/>
          <p:cNvSpPr/>
          <p:nvPr/>
        </p:nvSpPr>
        <p:spPr>
          <a:xfrm>
            <a:off x="5120640" y="34747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RIA</a:t>
            </a:r>
            <a:endParaRPr lang="en-US" sz="2400" dirty="0"/>
          </a:p>
        </p:txBody>
      </p:sp>
      <p:sp>
        <p:nvSpPr>
          <p:cNvPr id="16" name="Text 11"/>
          <p:cNvSpPr/>
          <p:nvPr/>
        </p:nvSpPr>
        <p:spPr>
          <a:xfrm>
            <a:off x="4754880" y="45720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Monocromático — Fundo Branco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PALETA DE CORES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cores da marca transmitem confiança, tecnologia e profissionalismo. Devem ser usadas de forma consistente em todas as aplicações.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CORES PRIMÁRIAS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2377440" cy="1097280"/>
          </a:xfrm>
          <a:prstGeom prst="rect">
            <a:avLst/>
          </a:prstGeom>
          <a:solidFill>
            <a:srgbClr val="0B4867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32461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Azul Escuro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4747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#0B4867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RGB(11, 72, 103)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00400" y="2103120"/>
            <a:ext cx="2377440" cy="1097280"/>
          </a:xfrm>
          <a:prstGeom prst="rect">
            <a:avLst/>
          </a:prstGeom>
          <a:solidFill>
            <a:srgbClr val="1F78A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32461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Azul Médio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00400" y="34747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#1F78A6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RGB(31, 120, 166)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943600" y="2103120"/>
            <a:ext cx="2377440" cy="1097280"/>
          </a:xfrm>
          <a:prstGeom prst="rect">
            <a:avLst/>
          </a:prstGeom>
          <a:solidFill>
            <a:srgbClr val="2EC4B6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943600" y="32461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Verde Teal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943600" y="34747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#2EC4B6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RGB(46, 196, 182)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3749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CORES SECUNDÁRIAS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4069080"/>
            <a:ext cx="1737360" cy="457200"/>
          </a:xfrm>
          <a:prstGeom prst="rect">
            <a:avLst/>
          </a:prstGeom>
          <a:solidFill>
            <a:srgbClr val="DCF2F7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57200" y="457200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Azul Claro  #DCF2F7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2560320" y="4069080"/>
            <a:ext cx="1737360" cy="457200"/>
          </a:xfrm>
          <a:prstGeom prst="rect">
            <a:avLst/>
          </a:prstGeom>
          <a:solidFill>
            <a:srgbClr val="F6F6F6"/>
          </a:solidFill>
          <a:ln w="635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560320" y="457200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Cinza Claro  #F6F6F6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663440" y="4069080"/>
            <a:ext cx="1737360" cy="457200"/>
          </a:xfrm>
          <a:prstGeom prst="rect">
            <a:avLst/>
          </a:prstGeom>
          <a:solidFill>
            <a:srgbClr val="1A1A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663440" y="457200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Escuro  #1A1A2E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766560" y="4069080"/>
            <a:ext cx="1737360" cy="457200"/>
          </a:xfrm>
          <a:prstGeom prst="rect">
            <a:avLst/>
          </a:prstGeom>
          <a:solidFill>
            <a:srgbClr val="707070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766560" y="457200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Cinza  #707070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TIPOGRAFIA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73152" cy="1554480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463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Revalia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17830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Títulos Principais (H1)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31520" y="2057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 Bb Cc 123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31520" y="24688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display para headlines e títulos impactantes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754880" y="137160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1371600"/>
            <a:ext cx="73152" cy="1554480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1463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Poppins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17830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Subtítulos e Botões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0" y="2057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 Bb Cc 123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029200" y="24688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geométrica, moderna e versátil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57200" y="310896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108960"/>
            <a:ext cx="73152" cy="1554480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2004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 Sans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31520" y="35204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 de Texto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31520" y="37947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 Bb Cc 123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31520" y="4206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limpa e legível para textos longos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754880" y="310896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54880" y="3108960"/>
            <a:ext cx="73152" cy="1554480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0" y="32004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48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Roboto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029200" y="35204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Complementares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0" y="37947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 Bb Cc 123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5029200" y="4206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neutra para informações secundárias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EC4B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48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CORRETO DO LOGO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4173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716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FAÇA</a:t>
            </a:r>
            <a:endParaRPr lang="en-US" sz="12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920240"/>
            <a:ext cx="182880" cy="1828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22960" y="18745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Utilize sempre o logo em alta resolução</a:t>
            </a:r>
            <a:endParaRPr lang="en-US" sz="10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377440"/>
            <a:ext cx="182880" cy="18288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22960" y="2331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Respeite a área de proteção mínima ao redor</a:t>
            </a:r>
            <a:endParaRPr lang="en-US" sz="10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834640"/>
            <a:ext cx="182880" cy="1828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822960" y="2788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as cores oficiais da marca</a:t>
            </a:r>
            <a:endParaRPr lang="en-US" sz="10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291840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822960" y="32461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a proporção original do logo</a:t>
            </a:r>
            <a:endParaRPr lang="en-US" sz="100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749040"/>
            <a:ext cx="182880" cy="18288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822960" y="37033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Priorize o logo branco em fundos escuros</a:t>
            </a:r>
            <a:endParaRPr lang="en-US" sz="1000" dirty="0"/>
          </a:p>
        </p:txBody>
      </p:sp>
      <p:pic>
        <p:nvPicPr>
          <p:cNvPr id="1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4206240"/>
            <a:ext cx="182880" cy="18288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822960" y="41605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Garanta contraste mínimo adequado</a:t>
            </a:r>
            <a:endParaRPr lang="en-US" sz="1000" dirty="0"/>
          </a:p>
        </p:txBody>
      </p:sp>
      <p:sp>
        <p:nvSpPr>
          <p:cNvPr id="20" name="Shape 11"/>
          <p:cNvSpPr/>
          <p:nvPr/>
        </p:nvSpPr>
        <p:spPr>
          <a:xfrm>
            <a:off x="4846320" y="1371600"/>
            <a:ext cx="3840480" cy="365760"/>
          </a:xfrm>
          <a:prstGeom prst="rect">
            <a:avLst/>
          </a:prstGeom>
          <a:solidFill>
            <a:srgbClr val="FFEBEE"/>
          </a:solidFill>
          <a:ln/>
        </p:spPr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7760" y="1417320"/>
            <a:ext cx="274320" cy="27432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303520" y="13716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FAÇA</a:t>
            </a:r>
            <a:endParaRPr lang="en-US" sz="120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1920240"/>
            <a:ext cx="182880" cy="18288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212080" y="18745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distorça ou estique o logo</a:t>
            </a:r>
            <a:endParaRPr lang="en-US" sz="1000" dirty="0"/>
          </a:p>
        </p:txBody>
      </p:sp>
      <p:pic>
        <p:nvPicPr>
          <p:cNvPr id="2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37760" y="2377440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5212080" y="2331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altere as cores originais</a:t>
            </a:r>
            <a:endParaRPr lang="en-US" sz="1000" dirty="0"/>
          </a:p>
        </p:txBody>
      </p:sp>
      <p:pic>
        <p:nvPicPr>
          <p:cNvPr id="2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37760" y="2834640"/>
            <a:ext cx="182880" cy="182880"/>
          </a:xfrm>
          <a:prstGeom prst="rect">
            <a:avLst/>
          </a:prstGeom>
        </p:spPr>
      </p:pic>
      <p:sp>
        <p:nvSpPr>
          <p:cNvPr id="28" name="Text 15"/>
          <p:cNvSpPr/>
          <p:nvPr/>
        </p:nvSpPr>
        <p:spPr>
          <a:xfrm>
            <a:off x="5212080" y="2788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adicione sombras ou efeitos ao logo</a:t>
            </a:r>
            <a:endParaRPr lang="en-US" sz="1000" dirty="0"/>
          </a:p>
        </p:txBody>
      </p:sp>
      <p:pic>
        <p:nvPicPr>
          <p:cNvPr id="2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37760" y="3291840"/>
            <a:ext cx="182880" cy="182880"/>
          </a:xfrm>
          <a:prstGeom prst="rect">
            <a:avLst/>
          </a:prstGeom>
        </p:spPr>
      </p:pic>
      <p:sp>
        <p:nvSpPr>
          <p:cNvPr id="30" name="Text 16"/>
          <p:cNvSpPr/>
          <p:nvPr/>
        </p:nvSpPr>
        <p:spPr>
          <a:xfrm>
            <a:off x="5212080" y="32461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use o logo sobre imagens sem contraste</a:t>
            </a:r>
            <a:endParaRPr lang="en-US" sz="1000" dirty="0"/>
          </a:p>
        </p:txBody>
      </p:sp>
      <p:pic>
        <p:nvPicPr>
          <p:cNvPr id="3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37760" y="3749040"/>
            <a:ext cx="182880" cy="182880"/>
          </a:xfrm>
          <a:prstGeom prst="rect">
            <a:avLst/>
          </a:prstGeom>
        </p:spPr>
      </p:pic>
      <p:sp>
        <p:nvSpPr>
          <p:cNvPr id="32" name="Text 17"/>
          <p:cNvSpPr/>
          <p:nvPr/>
        </p:nvSpPr>
        <p:spPr>
          <a:xfrm>
            <a:off x="5212080" y="37033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rotacione o logotipo</a:t>
            </a:r>
            <a:endParaRPr lang="en-US" sz="1000" dirty="0"/>
          </a:p>
        </p:txBody>
      </p:sp>
      <p:pic>
        <p:nvPicPr>
          <p:cNvPr id="33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37760" y="4206240"/>
            <a:ext cx="182880" cy="182880"/>
          </a:xfrm>
          <a:prstGeom prst="rect">
            <a:avLst/>
          </a:prstGeom>
        </p:spPr>
      </p:pic>
      <p:sp>
        <p:nvSpPr>
          <p:cNvPr id="34" name="Text 18"/>
          <p:cNvSpPr/>
          <p:nvPr/>
        </p:nvSpPr>
        <p:spPr>
          <a:xfrm>
            <a:off x="5212080" y="41605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use em tamanho inferior a 2cm de largura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Book - RIA Briefing Jurídico</dc:title>
  <dc:subject>PptxGenJS Presentation</dc:subject>
  <dc:creator>RIA Sistemas</dc:creator>
  <cp:lastModifiedBy>RIA Sistemas</cp:lastModifiedBy>
  <cp:revision>1</cp:revision>
  <dcterms:created xsi:type="dcterms:W3CDTF">2026-03-05T14:52:56Z</dcterms:created>
  <dcterms:modified xsi:type="dcterms:W3CDTF">2026-03-05T14:52:56Z</dcterms:modified>
</cp:coreProperties>
</file>